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111d0902b537a7e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111d0902b537a7e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111d0902b537a7e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111d0902b537a7e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5111d0902b537a7e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111d0902b537a7e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51b5b0a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51b5b0a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5111d0902b537a7e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111d0902b537a7e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111d0902b537a7e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111d0902b537a7e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5111d0902b537a7e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111d0902b537a7e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5111d0902b537a7e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111d0902b537a7e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51b5b0a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51b5b0a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5111d0902b537a7e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111d0902b537a7e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5111d0902b537a7e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111d0902b537a7e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5111d0902b537a7e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111d0902b537a7e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5111d0902b537a7e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111d0902b537a7e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5111d0902b537a7e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111d0902b537a7e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5111d0902b537a7e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111d0902b537a7e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5111d0902b537a7e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111d0902b537a7e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63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de"/>
              <a:t>The Threat of MEV Centralization: An Anatomy of the Transaction Supply Chain</a:t>
            </a:r>
            <a:endParaRPr/>
          </a:p>
        </p:txBody>
      </p:sp>
      <p:pic>
        <p:nvPicPr>
          <p:cNvPr id="55" name="Google Shape;55;p13"/>
          <p:cNvPicPr preferRelativeResize="0"/>
          <p:nvPr/>
        </p:nvPicPr>
        <p:blipFill>
          <a:blip r:embed="rId3">
            <a:alphaModFix/>
          </a:blip>
          <a:stretch>
            <a:fillRect/>
          </a:stretch>
        </p:blipFill>
        <p:spPr>
          <a:xfrm>
            <a:off x="3593900" y="2732626"/>
            <a:ext cx="1956199" cy="2151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Challenge 2: Rise of exclusive orderflow</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2"/>
          <p:cNvPicPr preferRelativeResize="0"/>
          <p:nvPr/>
        </p:nvPicPr>
        <p:blipFill>
          <a:blip r:embed="rId3">
            <a:alphaModFix/>
          </a:blip>
          <a:stretch>
            <a:fillRect/>
          </a:stretch>
        </p:blipFill>
        <p:spPr>
          <a:xfrm>
            <a:off x="0" y="1144836"/>
            <a:ext cx="9143996" cy="2853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Response 2: A decentralized home for orderflow</a:t>
            </a:r>
            <a:endParaRPr/>
          </a:p>
        </p:txBody>
      </p:sp>
      <p:sp>
        <p:nvSpPr>
          <p:cNvPr id="121" name="Google Shape;12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Users and wallets will follow their short-term incentives</a:t>
            </a:r>
            <a:endParaRPr/>
          </a:p>
          <a:p>
            <a:pPr indent="-342900" lvl="0" marL="457200" rtl="0" algn="l">
              <a:spcBef>
                <a:spcPts val="0"/>
              </a:spcBef>
              <a:spcAft>
                <a:spcPts val="0"/>
              </a:spcAft>
              <a:buSzPts val="1800"/>
              <a:buChar char="●"/>
            </a:pPr>
            <a:r>
              <a:rPr lang="de"/>
              <a:t>So other suppliers will have to start paying them</a:t>
            </a:r>
            <a:endParaRPr/>
          </a:p>
          <a:p>
            <a:pPr indent="-342900" lvl="0" marL="457200" rtl="0" algn="l">
              <a:spcBef>
                <a:spcPts val="0"/>
              </a:spcBef>
              <a:spcAft>
                <a:spcPts val="0"/>
              </a:spcAft>
              <a:buSzPts val="1800"/>
              <a:buChar char="●"/>
            </a:pPr>
            <a:r>
              <a:rPr lang="de"/>
              <a:t>Conjecture: Flashbots is a vertically integrated block builder (searchers + miners) to generate to max MEV - BUT its open and permissionless</a:t>
            </a:r>
            <a:endParaRPr/>
          </a:p>
          <a:p>
            <a:pPr indent="0" lvl="0" marL="0" rtl="0" algn="l">
              <a:spcBef>
                <a:spcPts val="1200"/>
              </a:spcBef>
              <a:spcAft>
                <a:spcPts val="0"/>
              </a:spcAft>
              <a:buNone/>
            </a:pPr>
            <a:r>
              <a:rPr b="1" lang="de"/>
              <a:t>So is there a equivalence here for orderflow?</a:t>
            </a:r>
            <a:endParaRPr b="1"/>
          </a:p>
          <a:p>
            <a:pPr indent="0" lvl="0" marL="0" rtl="0" algn="l">
              <a:spcBef>
                <a:spcPts val="1200"/>
              </a:spcBef>
              <a:spcAft>
                <a:spcPts val="1200"/>
              </a:spcAft>
              <a:buNone/>
            </a:pPr>
            <a:r>
              <a:rPr b="1" lang="de"/>
              <a:t>Can you create a decentralized solution that pays users more for their orderflow than any centralized one?</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Challenge 3: Flashbots does not give exposure to cross-chain MEV</a:t>
            </a:r>
            <a:endParaRPr/>
          </a:p>
        </p:txBody>
      </p:sp>
      <p:pic>
        <p:nvPicPr>
          <p:cNvPr id="127" name="Google Shape;127;p24"/>
          <p:cNvPicPr preferRelativeResize="0"/>
          <p:nvPr/>
        </p:nvPicPr>
        <p:blipFill>
          <a:blip r:embed="rId3">
            <a:alphaModFix/>
          </a:blip>
          <a:stretch>
            <a:fillRect/>
          </a:stretch>
        </p:blipFill>
        <p:spPr>
          <a:xfrm>
            <a:off x="2882169" y="1320562"/>
            <a:ext cx="3379666" cy="3570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Solution 3: Flashbots-like market for cross-chain MEV</a:t>
            </a:r>
            <a:endParaRPr/>
          </a:p>
        </p:txBody>
      </p:sp>
      <p:sp>
        <p:nvSpPr>
          <p:cNvPr id="133" name="Google Shape;13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A</a:t>
            </a:r>
            <a:r>
              <a:rPr lang="de"/>
              <a:t>llowing validator on different domains to cooperate with each other and with cross-chain searchers.</a:t>
            </a:r>
            <a:endParaRPr/>
          </a:p>
          <a:p>
            <a:pPr indent="-342900" lvl="0" marL="457200" rtl="0" algn="l">
              <a:spcBef>
                <a:spcPts val="0"/>
              </a:spcBef>
              <a:spcAft>
                <a:spcPts val="0"/>
              </a:spcAft>
              <a:buSzPts val="1800"/>
              <a:buChar char="●"/>
            </a:pPr>
            <a:r>
              <a:rPr lang="de"/>
              <a:t>Again, strictly better than them forming a private cartel</a:t>
            </a:r>
            <a:endParaRPr/>
          </a:p>
          <a:p>
            <a:pPr indent="-342900" lvl="0" marL="457200" rtl="0" algn="l">
              <a:spcBef>
                <a:spcPts val="0"/>
              </a:spcBef>
              <a:spcAft>
                <a:spcPts val="0"/>
              </a:spcAft>
              <a:buSzPts val="1800"/>
              <a:buChar char="●"/>
            </a:pPr>
            <a:r>
              <a:rPr lang="de"/>
              <a:t>Note that this issue affects the supply chains of all domains, not just Ethereum. You can run but you can‘t hide.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do we want instead?</a:t>
            </a:r>
            <a:endParaRPr/>
          </a:p>
        </p:txBody>
      </p:sp>
      <p:sp>
        <p:nvSpPr>
          <p:cNvPr id="139" name="Google Shape;13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Super flat supply chain</a:t>
            </a:r>
            <a:endParaRPr/>
          </a:p>
          <a:p>
            <a:pPr indent="-342900" lvl="0" marL="457200" rtl="0" algn="l">
              <a:spcBef>
                <a:spcPts val="0"/>
              </a:spcBef>
              <a:spcAft>
                <a:spcPts val="0"/>
              </a:spcAft>
              <a:buSzPts val="1800"/>
              <a:buChar char="●"/>
            </a:pPr>
            <a:r>
              <a:rPr lang="de"/>
              <a:t>Maximum competition at each layer</a:t>
            </a:r>
            <a:endParaRPr/>
          </a:p>
          <a:p>
            <a:pPr indent="-342900" lvl="0" marL="457200" rtl="0" algn="l">
              <a:spcBef>
                <a:spcPts val="0"/>
              </a:spcBef>
              <a:spcAft>
                <a:spcPts val="0"/>
              </a:spcAft>
              <a:buSzPts val="1800"/>
              <a:buChar char="●"/>
            </a:pPr>
            <a:r>
              <a:rPr lang="de"/>
              <a:t>All orderflow is private but in open domain</a:t>
            </a:r>
            <a:endParaRPr/>
          </a:p>
          <a:p>
            <a:pPr indent="-342900" lvl="0" marL="457200" rtl="0" algn="l">
              <a:spcBef>
                <a:spcPts val="0"/>
              </a:spcBef>
              <a:spcAft>
                <a:spcPts val="0"/>
              </a:spcAft>
              <a:buSzPts val="1800"/>
              <a:buChar char="●"/>
            </a:pPr>
            <a:r>
              <a:rPr lang="de"/>
              <a:t>Low barrier to entry → best guarantees for the user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7"/>
          <p:cNvPicPr preferRelativeResize="0"/>
          <p:nvPr/>
        </p:nvPicPr>
        <p:blipFill>
          <a:blip r:embed="rId3">
            <a:alphaModFix/>
          </a:blip>
          <a:stretch>
            <a:fillRect/>
          </a:stretch>
        </p:blipFill>
        <p:spPr>
          <a:xfrm>
            <a:off x="1143" y="0"/>
            <a:ext cx="9141714"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Takeaways</a:t>
            </a:r>
            <a:endParaRPr/>
          </a:p>
        </p:txBody>
      </p:sp>
      <p:sp>
        <p:nvSpPr>
          <p:cNvPr id="152" name="Google Shape;15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de"/>
              <a:t>The biggest risk from MEV is that of vertical integration in the transaction supply chain</a:t>
            </a:r>
            <a:endParaRPr/>
          </a:p>
          <a:p>
            <a:pPr indent="-342900" lvl="0" marL="457200" rtl="0" algn="l">
              <a:spcBef>
                <a:spcPts val="0"/>
              </a:spcBef>
              <a:spcAft>
                <a:spcPts val="0"/>
              </a:spcAft>
              <a:buSzPts val="1800"/>
              <a:buChar char="●"/>
            </a:pPr>
            <a:r>
              <a:rPr lang="de"/>
              <a:t>The supply chain meme is a useful mental model for understanding where incentives drive the risk of vertical integration</a:t>
            </a:r>
            <a:endParaRPr/>
          </a:p>
          <a:p>
            <a:pPr indent="-342900" lvl="0" marL="457200" rtl="0" algn="l">
              <a:spcBef>
                <a:spcPts val="0"/>
              </a:spcBef>
              <a:spcAft>
                <a:spcPts val="0"/>
              </a:spcAft>
              <a:buSzPts val="1800"/>
              <a:buChar char="●"/>
            </a:pPr>
            <a:r>
              <a:rPr lang="de"/>
              <a:t>If we want to keep public blockchains decentralized and censorship resistant, we have to </a:t>
            </a:r>
            <a:r>
              <a:rPr b="1" lang="de"/>
              <a:t>identify these paths ahead of time and take action to prevent them</a:t>
            </a:r>
            <a:endParaRPr b="1"/>
          </a:p>
          <a:p>
            <a:pPr indent="-342900" lvl="0" marL="457200" rtl="0" algn="l">
              <a:spcBef>
                <a:spcPts val="0"/>
              </a:spcBef>
              <a:spcAft>
                <a:spcPts val="0"/>
              </a:spcAft>
              <a:buSzPts val="1800"/>
              <a:buChar char="●"/>
            </a:pPr>
            <a:r>
              <a:rPr lang="de"/>
              <a:t>Keeping the supply chain flat will come down to </a:t>
            </a:r>
            <a:r>
              <a:rPr b="1" lang="de"/>
              <a:t>creating the APIs for trustless collaboration between the different suppliers:</a:t>
            </a:r>
            <a:r>
              <a:rPr lang="de"/>
              <a:t> e.g. between searchers and builders, and builders and validators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Takeaways</a:t>
            </a:r>
            <a:endParaRPr/>
          </a:p>
        </p:txBody>
      </p:sp>
      <p:sp>
        <p:nvSpPr>
          <p:cNvPr id="158" name="Google Shape;15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A lot of power and </a:t>
            </a:r>
            <a:r>
              <a:rPr lang="de"/>
              <a:t>responsibility</a:t>
            </a:r>
            <a:r>
              <a:rPr lang="de"/>
              <a:t> will accumulate in the builder role → so that is where Flashbots will focus on. </a:t>
            </a:r>
            <a:r>
              <a:rPr b="1" lang="de"/>
              <a:t>We want to create a decentralized block builder that can outcompete any centralized one and keeps public blockchains competitive and decentralized.</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1143" y="0"/>
            <a:ext cx="9141714"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User guarantees today</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Competition between miners/validators → </a:t>
            </a:r>
            <a:endParaRPr/>
          </a:p>
          <a:p>
            <a:pPr indent="-342900" lvl="1" marL="914400" rtl="0" algn="l">
              <a:spcBef>
                <a:spcPts val="0"/>
              </a:spcBef>
              <a:spcAft>
                <a:spcPts val="0"/>
              </a:spcAft>
              <a:buSzPts val="1800"/>
              <a:buChar char="○"/>
            </a:pPr>
            <a:r>
              <a:rPr lang="de" sz="1800"/>
              <a:t>users get their transactions mined at the cheapest possible price, which is the cost of the production (e.g., </a:t>
            </a:r>
            <a:r>
              <a:rPr lang="de" sz="1800"/>
              <a:t>increased uncle rate)</a:t>
            </a:r>
            <a:endParaRPr sz="1800"/>
          </a:p>
          <a:p>
            <a:pPr indent="-342900" lvl="1" marL="914400" rtl="0" algn="l">
              <a:spcBef>
                <a:spcPts val="0"/>
              </a:spcBef>
              <a:spcAft>
                <a:spcPts val="0"/>
              </a:spcAft>
              <a:buSzPts val="1800"/>
              <a:buChar char="○"/>
            </a:pPr>
            <a:r>
              <a:rPr lang="de" sz="1800"/>
              <a:t>Censorship resistance</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 name="Google Shape;75;p16"/>
          <p:cNvPicPr preferRelativeResize="0"/>
          <p:nvPr/>
        </p:nvPicPr>
        <p:blipFill>
          <a:blip r:embed="rId3">
            <a:alphaModFix/>
          </a:blip>
          <a:stretch>
            <a:fillRect/>
          </a:stretch>
        </p:blipFill>
        <p:spPr>
          <a:xfrm>
            <a:off x="1143" y="0"/>
            <a:ext cx="9141714" cy="5143500"/>
          </a:xfrm>
          <a:prstGeom prst="rect">
            <a:avLst/>
          </a:prstGeom>
          <a:noFill/>
          <a:ln>
            <a:noFill/>
          </a:ln>
        </p:spPr>
      </p:pic>
      <p:pic>
        <p:nvPicPr>
          <p:cNvPr id="76" name="Google Shape;76;p16"/>
          <p:cNvPicPr preferRelativeResize="0"/>
          <p:nvPr/>
        </p:nvPicPr>
        <p:blipFill>
          <a:blip r:embed="rId4">
            <a:alphaModFix/>
          </a:blip>
          <a:stretch>
            <a:fillRect/>
          </a:stretch>
        </p:blipFill>
        <p:spPr>
          <a:xfrm>
            <a:off x="3965" y="0"/>
            <a:ext cx="9136072"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MEV Dystopia</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Vertical integration → No competition between suppliers → worse guarantees for users:</a:t>
            </a:r>
            <a:endParaRPr/>
          </a:p>
          <a:p>
            <a:pPr indent="-342900" lvl="1" marL="914400" rtl="0" algn="l">
              <a:spcBef>
                <a:spcPts val="0"/>
              </a:spcBef>
              <a:spcAft>
                <a:spcPts val="0"/>
              </a:spcAft>
              <a:buSzPts val="1800"/>
              <a:buChar char="○"/>
            </a:pPr>
            <a:r>
              <a:rPr lang="de" sz="1800"/>
              <a:t>Loss of </a:t>
            </a:r>
            <a:r>
              <a:rPr lang="de" sz="1800"/>
              <a:t>censorship resistance</a:t>
            </a:r>
            <a:endParaRPr sz="1800"/>
          </a:p>
          <a:p>
            <a:pPr indent="-342900" lvl="1" marL="914400" rtl="0" algn="l">
              <a:spcBef>
                <a:spcPts val="0"/>
              </a:spcBef>
              <a:spcAft>
                <a:spcPts val="0"/>
              </a:spcAft>
              <a:buSzPts val="1800"/>
              <a:buChar char="○"/>
            </a:pPr>
            <a:r>
              <a:rPr lang="de" sz="1800"/>
              <a:t>Monopoly can charge arbitrarily high fees to users</a:t>
            </a:r>
            <a:endParaRPr sz="1800"/>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de"/>
              <a:t>What are the paths from here to there? That is the topic of today‘s talk. We‘ll cover both scenarios where it has been avoided and where we need to avoid it in the future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8"/>
          <p:cNvPicPr preferRelativeResize="0"/>
          <p:nvPr/>
        </p:nvPicPr>
        <p:blipFill>
          <a:blip r:embed="rId3">
            <a:alphaModFix/>
          </a:blip>
          <a:stretch>
            <a:fillRect/>
          </a:stretch>
        </p:blipFill>
        <p:spPr>
          <a:xfrm>
            <a:off x="1143" y="0"/>
            <a:ext cx="9141714" cy="5143500"/>
          </a:xfrm>
          <a:prstGeom prst="rect">
            <a:avLst/>
          </a:prstGeom>
          <a:noFill/>
          <a:ln>
            <a:noFill/>
          </a:ln>
        </p:spPr>
      </p:pic>
      <p:pic>
        <p:nvPicPr>
          <p:cNvPr id="90" name="Google Shape;90;p18"/>
          <p:cNvPicPr preferRelativeResize="0"/>
          <p:nvPr/>
        </p:nvPicPr>
        <p:blipFill>
          <a:blip r:embed="rId4">
            <a:alphaModFix/>
          </a:blip>
          <a:stretch>
            <a:fillRect/>
          </a:stretch>
        </p:blipFill>
        <p:spPr>
          <a:xfrm>
            <a:off x="5753175" y="3893975"/>
            <a:ext cx="1617500" cy="478950"/>
          </a:xfrm>
          <a:prstGeom prst="rect">
            <a:avLst/>
          </a:prstGeom>
          <a:noFill/>
          <a:ln>
            <a:noFill/>
          </a:ln>
        </p:spPr>
      </p:pic>
      <p:pic>
        <p:nvPicPr>
          <p:cNvPr id="91" name="Google Shape;91;p18"/>
          <p:cNvPicPr preferRelativeResize="0"/>
          <p:nvPr/>
        </p:nvPicPr>
        <p:blipFill>
          <a:blip r:embed="rId5">
            <a:alphaModFix/>
          </a:blip>
          <a:stretch>
            <a:fillRect/>
          </a:stretch>
        </p:blipFill>
        <p:spPr>
          <a:xfrm>
            <a:off x="6181807" y="4372925"/>
            <a:ext cx="760250" cy="760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Challenge 1: MEV makes building hard</a:t>
            </a:r>
            <a:endParaRPr/>
          </a:p>
        </p:txBody>
      </p:sp>
      <p:pic>
        <p:nvPicPr>
          <p:cNvPr id="97" name="Google Shape;97;p19"/>
          <p:cNvPicPr preferRelativeResize="0"/>
          <p:nvPr/>
        </p:nvPicPr>
        <p:blipFill>
          <a:blip r:embed="rId3">
            <a:alphaModFix/>
          </a:blip>
          <a:stretch>
            <a:fillRect/>
          </a:stretch>
        </p:blipFill>
        <p:spPr>
          <a:xfrm>
            <a:off x="0" y="1278843"/>
            <a:ext cx="9144002" cy="25858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0" y="700522"/>
            <a:ext cx="9144000" cy="37424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Response 1: Flashbots with MEV-Geth</a:t>
            </a:r>
            <a:endParaRPr/>
          </a:p>
        </p:txBody>
      </p:sp>
      <p:pic>
        <p:nvPicPr>
          <p:cNvPr id="108" name="Google Shape;108;p21"/>
          <p:cNvPicPr preferRelativeResize="0"/>
          <p:nvPr/>
        </p:nvPicPr>
        <p:blipFill>
          <a:blip r:embed="rId3">
            <a:alphaModFix/>
          </a:blip>
          <a:stretch>
            <a:fillRect/>
          </a:stretch>
        </p:blipFill>
        <p:spPr>
          <a:xfrm>
            <a:off x="0" y="1336621"/>
            <a:ext cx="9144000" cy="24702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